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5" r:id="rId5"/>
  </p:sldMasterIdLst>
  <p:notesMasterIdLst>
    <p:notesMasterId r:id="rId14"/>
  </p:notesMasterIdLst>
  <p:handoutMasterIdLst>
    <p:handoutMasterId r:id="rId15"/>
  </p:handoutMasterIdLst>
  <p:sldIdLst>
    <p:sldId id="309" r:id="rId6"/>
    <p:sldId id="814" r:id="rId7"/>
    <p:sldId id="786" r:id="rId8"/>
    <p:sldId id="820" r:id="rId9"/>
    <p:sldId id="821" r:id="rId10"/>
    <p:sldId id="824" r:id="rId11"/>
    <p:sldId id="823" r:id="rId12"/>
    <p:sldId id="75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 Judge" initials="MJ" lastIdx="22" clrIdx="0"/>
  <p:cmAuthor id="1" name="Lauwers, Will (ENE)" initials="LW(" lastIdx="1" clrIdx="1"/>
  <p:cmAuthor id="2" name="Lauwers, Will (ENE)" initials="LW( [2]" lastIdx="3" clrIdx="2"/>
  <p:cmAuthor id="3" name="McGuire, Amy (ENE)" initials="MA(" lastIdx="13" clrIdx="3"/>
  <p:cmAuthor id="4" name="Sergeant, Kara (ENE)" initials="SK(" lastIdx="21" clrIdx="4"/>
  <p:cmAuthor id="5" name="Will" initials="W" lastIdx="1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465"/>
    <a:srgbClr val="5F929E"/>
    <a:srgbClr val="F8FAF4"/>
    <a:srgbClr val="1F497D"/>
    <a:srgbClr val="008000"/>
    <a:srgbClr val="D4E12B"/>
    <a:srgbClr val="FFFFBD"/>
    <a:srgbClr val="FFFF66"/>
    <a:srgbClr val="F6A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85781" autoAdjust="0"/>
  </p:normalViewPr>
  <p:slideViewPr>
    <p:cSldViewPr>
      <p:cViewPr varScale="1">
        <p:scale>
          <a:sx n="57" d="100"/>
          <a:sy n="57" d="100"/>
        </p:scale>
        <p:origin x="144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F0CD2F00-61FB-4622-8C3E-D623F4E7514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AE9A26AE-B8CC-451C-A263-1C19A2AFE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99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5C681A43-BE4C-4C0F-8F74-696F501D2834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7" rIns="93174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4" tIns="46587" rIns="93174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1BCBBBD2-1254-4878-A9BA-51C58DCFC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2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3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424"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1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424"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7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6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424">
              <a:defRPr/>
            </a:pPr>
            <a:r>
              <a:rPr lang="en-US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8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42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424"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98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424"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954715"/>
            <a:ext cx="1447800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52400" y="6324602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CC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6FAB5CE-5980-4C9D-B2E2-2FD2F4BD4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F0BF3-7E01-4ADA-898F-B7BD53527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52596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1" y="6153533"/>
            <a:ext cx="1020969" cy="70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4384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Rectangle 3"/>
          <p:cNvSpPr/>
          <p:nvPr userDrawn="1"/>
        </p:nvSpPr>
        <p:spPr>
          <a:xfrm>
            <a:off x="2667000" y="152402"/>
            <a:ext cx="57912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8000"/>
                </a:solidFill>
                <a:latin typeface="Calibri" pitchFamily="34" charset="0"/>
              </a:rPr>
              <a:t>Creating A Clean,</a:t>
            </a:r>
            <a:r>
              <a:rPr lang="en-US" sz="1200" b="1" i="1" baseline="0" dirty="0">
                <a:solidFill>
                  <a:srgbClr val="008000"/>
                </a:solidFill>
                <a:latin typeface="Calibri" pitchFamily="34" charset="0"/>
              </a:rPr>
              <a:t> Affordable, and Resilient</a:t>
            </a:r>
            <a:r>
              <a:rPr lang="en-US" sz="1200" b="1" i="1" dirty="0">
                <a:solidFill>
                  <a:srgbClr val="008000"/>
                </a:solidFill>
                <a:latin typeface="Calibri" pitchFamily="34" charset="0"/>
              </a:rPr>
              <a:t> Energy Future For the Commonwealth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85800"/>
            <a:ext cx="2200275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82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FFF6077-667E-4C0F-B095-576E6EBFD961}"/>
              </a:ext>
            </a:extLst>
          </p:cNvPr>
          <p:cNvSpPr/>
          <p:nvPr userDrawn="1"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39C80A-0C46-441F-B3BD-CAB8DBBE1A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67000" y="152400"/>
            <a:ext cx="624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i="1">
                <a:solidFill>
                  <a:srgbClr val="008000"/>
                </a:solidFill>
                <a:latin typeface="Calibri" pitchFamily="34" charset="0"/>
              </a:rPr>
              <a:t>Creating a Clean, Affordable and Resilient Energy Future for the Commonwealth</a:t>
            </a:r>
            <a:endParaRPr lang="en-US" altLang="en-US" sz="1400" b="1" i="1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DC99AE3F-2047-4BBF-A8CB-0D2E782B2748}"/>
              </a:ext>
            </a:extLst>
          </p:cNvPr>
          <p:cNvSpPr/>
          <p:nvPr userDrawn="1"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>
            <a:extLst>
              <a:ext uri="{FF2B5EF4-FFF2-40B4-BE49-F238E27FC236}">
                <a16:creationId xmlns:a16="http://schemas.microsoft.com/office/drawing/2014/main" id="{D27B6E58-06CA-4239-BAA0-BCFA61E949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2200276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80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BC727D-379A-48B7-AF7B-38018F3C656B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CA8A34DE-24AA-42BA-9F21-9820A2B295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6096000"/>
            <a:ext cx="1222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341B66C-8449-437D-A5CE-49D6AE37B2A2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219200" y="6477000"/>
            <a:ext cx="66294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46E8D710-2133-4C60-80DB-015BB42143A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52400" y="6324600"/>
            <a:ext cx="6096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F2A71B1A-8973-4ADE-B0E5-4D9E2F04C5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993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16B8A9-96D1-4492-96BA-F5E1DD7E82AA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53527C28-B0C0-4465-A12C-705229516C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6096000"/>
            <a:ext cx="1222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1D18E90-18C7-4349-AF6A-C9E4E5A37902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600200" y="64770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754563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7A2684B9-39A7-4485-AA2D-C23C2ADCA7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969A764A-C78C-40C8-9748-DA0CC7A5F2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36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E32CE04-A08C-4B04-A3D2-ED5DD0275631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A22BC1A5-E4BD-4242-8AF3-BB4B10EB35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863" y="6172200"/>
            <a:ext cx="11001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F172982A-E523-4691-816C-1495C22667BD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600200" y="64770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15">
            <a:extLst>
              <a:ext uri="{FF2B5EF4-FFF2-40B4-BE49-F238E27FC236}">
                <a16:creationId xmlns:a16="http://schemas.microsoft.com/office/drawing/2014/main" id="{9F36A329-2A20-4D67-B700-15F8E6E888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1534269C-4D5E-4757-B7D0-AFA5A39866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24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DD05DD-A85D-45B2-934B-1ADDA964D8BF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14E1D5B9-3AD5-4423-A1F9-348F2D06E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145213"/>
            <a:ext cx="11430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9F27D710-1D55-4A53-BECF-3786D022C7AC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600200" y="63246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2" y="1535113"/>
            <a:ext cx="37353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9012" y="2174875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15">
            <a:extLst>
              <a:ext uri="{FF2B5EF4-FFF2-40B4-BE49-F238E27FC236}">
                <a16:creationId xmlns:a16="http://schemas.microsoft.com/office/drawing/2014/main" id="{0E957472-0938-4E2C-82F7-779BB08E01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7184D24B-6273-4603-9B13-9B6662FFC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970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93CBB0-8117-41B2-B047-899AC7DC1236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C5583B58-F678-4D9C-8AF9-CF3D025308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6096000"/>
            <a:ext cx="1222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4D18480-19BC-482B-9619-0766B2E8C408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524000" y="63246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35A90535-2CC3-42D4-B9D0-A7F8F8FD6B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6C491A6D-64C0-4003-88DC-EF4C625C2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412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9D554A-486F-45C8-AFC3-4594633BF4F6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C21A6D11-0818-449A-B5D8-3F632B24B7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6096000"/>
            <a:ext cx="1222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6A7FF5-E266-43FF-8FA7-5AD9EA3C4E6E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600200" y="64770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32950F0A-9054-4657-BBD5-0DB62B65B4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697FD06D-ABB3-4AC5-AC5F-5AC15225F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2569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21A3DC-C6D0-45E2-893C-5F9692FA27CE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7A70DCCA-04A3-48A9-9DA8-0A4189E69A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6096000"/>
            <a:ext cx="1222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183C36D6-BB29-4513-9E63-75280B20588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600200" y="64770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273050"/>
            <a:ext cx="2855913" cy="1162050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273050"/>
            <a:ext cx="4572000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43510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5">
            <a:extLst>
              <a:ext uri="{FF2B5EF4-FFF2-40B4-BE49-F238E27FC236}">
                <a16:creationId xmlns:a16="http://schemas.microsoft.com/office/drawing/2014/main" id="{4F58D2DF-60A3-4CE8-BC11-68AD2D0A6A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3E3A71A4-8C5F-4422-A9B8-41D9D30BEC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752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5D7CD43-3897-4806-9488-D8DD9A8717F7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512AB8E9-3548-47F5-9166-F3AB95511C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6096000"/>
            <a:ext cx="1222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13DD2C75-35C6-4FBB-A8DE-6AB53932A12F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600200" y="6477000"/>
            <a:ext cx="6400800" cy="381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Clean, Affordable and Resilient Energy Future for the Commonwealth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5">
            <a:extLst>
              <a:ext uri="{FF2B5EF4-FFF2-40B4-BE49-F238E27FC236}">
                <a16:creationId xmlns:a16="http://schemas.microsoft.com/office/drawing/2014/main" id="{A51CAF6A-27A1-4CF3-BEDC-3E019F624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5F972C49-7345-4A67-A07D-692C189812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51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B1BF647-8B1E-4FF7-99D0-4B7F51E132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437FE57-9332-4E42-96A5-8EE517756D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73A8C-21C6-479F-BEB1-9279073EB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5C02399-663D-42D6-A5F6-0FBA8D6EC93F}" type="datetime1">
              <a:rPr lang="en-US"/>
              <a:pPr>
                <a:defRPr/>
              </a:pPr>
              <a:t>6/10/2020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D074D-B8A9-4467-B5C2-49F04B870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76D93-563A-40E1-B17E-DD7B10793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894F2B-4E75-442A-961C-ADAA2EEC9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69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2743200" y="2667000"/>
            <a:ext cx="6096000" cy="3581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5400" dirty="0"/>
              <a:t>Natural Gas, a Decarbonized Future, and DOER’s Policy Priorities</a:t>
            </a:r>
            <a:br>
              <a:rPr lang="en-US" sz="4000" dirty="0"/>
            </a:br>
            <a:br>
              <a:rPr lang="en-US" sz="4000" dirty="0"/>
            </a:b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June 12, 2020</a:t>
            </a:r>
            <a:endParaRPr lang="en-US" sz="4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609602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b="1" dirty="0"/>
              <a:t>COMMONWEALTH OF MASSACHUSETTS</a:t>
            </a:r>
          </a:p>
          <a:p>
            <a:pPr algn="r">
              <a:defRPr/>
            </a:pPr>
            <a:r>
              <a:rPr lang="en-US" i="1" dirty="0"/>
              <a:t>Patrick Woodcock, Commissioner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Net Zero?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86E4DD99-35A3-4119-BE74-F097252D8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11" y="1066800"/>
            <a:ext cx="7224889" cy="474077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4064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Massachusetts Natural Gas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3596CD8-6677-411B-BC9E-78232B6AEE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r="17093" b="6743"/>
          <a:stretch/>
        </p:blipFill>
        <p:spPr bwMode="auto">
          <a:xfrm>
            <a:off x="4953660" y="888260"/>
            <a:ext cx="2723491" cy="28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9B464B42-0AB0-4107-BE4E-2D03D0F1D1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r="23185"/>
          <a:stretch/>
        </p:blipFill>
        <p:spPr bwMode="auto">
          <a:xfrm>
            <a:off x="1563343" y="888260"/>
            <a:ext cx="2817574" cy="292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 descr="image006">
            <a:extLst>
              <a:ext uri="{FF2B5EF4-FFF2-40B4-BE49-F238E27FC236}">
                <a16:creationId xmlns:a16="http://schemas.microsoft.com/office/drawing/2014/main" id="{86F57FEE-23CC-4C4D-9F07-795343FF2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"/>
          <a:stretch/>
        </p:blipFill>
        <p:spPr bwMode="auto">
          <a:xfrm>
            <a:off x="2590800" y="4614046"/>
            <a:ext cx="4849091" cy="224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97AE55-C264-4544-8230-9F9641A74C67}"/>
              </a:ext>
            </a:extLst>
          </p:cNvPr>
          <p:cNvSpPr txBox="1"/>
          <p:nvPr/>
        </p:nvSpPr>
        <p:spPr>
          <a:xfrm>
            <a:off x="6774489" y="3502968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Source: EIA 2017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CBDF608-50D7-41BD-9D11-9086FE1BB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874322"/>
            <a:ext cx="7848600" cy="697678"/>
          </a:xfrm>
        </p:spPr>
        <p:txBody>
          <a:bodyPr>
            <a:noAutofit/>
          </a:bodyPr>
          <a:lstStyle/>
          <a:p>
            <a:pPr marL="274320" indent="-274320"/>
            <a:r>
              <a:rPr lang="en-US" sz="1400" dirty="0"/>
              <a:t>Natural Gas is the predominant fuel in both the electric and thermal sectors</a:t>
            </a:r>
          </a:p>
          <a:p>
            <a:pPr marL="274320" indent="-274320"/>
            <a:r>
              <a:rPr lang="en-US" sz="1400" dirty="0"/>
              <a:t>Most emission reductions have come from the electric sector, while the thermal sector has remained relatively flat, despite increases in population and square footage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153587-E947-48E5-AFDE-DF42E6B04132}"/>
              </a:ext>
            </a:extLst>
          </p:cNvPr>
          <p:cNvSpPr txBox="1"/>
          <p:nvPr/>
        </p:nvSpPr>
        <p:spPr>
          <a:xfrm>
            <a:off x="3703563" y="3502968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Source: ISO-NE 2017</a:t>
            </a:r>
          </a:p>
        </p:txBody>
      </p:sp>
    </p:spTree>
    <p:extLst>
      <p:ext uri="{BB962C8B-B14F-4D97-AF65-F5344CB8AC3E}">
        <p14:creationId xmlns:p14="http://schemas.microsoft.com/office/powerpoint/2010/main" val="251237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D9CC6-3862-4A93-8ED5-19EB8E4587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8726" y="3129390"/>
            <a:ext cx="7696200" cy="833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The </a:t>
            </a:r>
            <a:r>
              <a:rPr lang="en-US" sz="1400" b="1" dirty="0"/>
              <a:t>Sustained Policies Scenario </a:t>
            </a:r>
            <a:r>
              <a:rPr lang="en-US" sz="1400" dirty="0"/>
              <a:t>showed a projected increase in the use of natural gas for residential energy demand, the largest thermal sector. Commercial sector use is projected to increase as well</a:t>
            </a:r>
          </a:p>
          <a:p>
            <a:pPr marL="0" indent="0">
              <a:buNone/>
            </a:pPr>
            <a:r>
              <a:rPr lang="en-US" sz="1400" dirty="0"/>
              <a:t>This is driven in part because of the projected low cost of natural gas as a fuel for heating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42B59-3276-493B-8618-07CDEF3FDA5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1F2A96-1DA9-4BF3-9C15-06FD52F4A81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4076700" cy="2271366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2A15C1-FCAF-47C5-B218-06EEAE279B22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" t="1967" r="1165" b="2769"/>
          <a:stretch/>
        </p:blipFill>
        <p:spPr bwMode="auto">
          <a:xfrm>
            <a:off x="5213350" y="1136180"/>
            <a:ext cx="3930650" cy="20067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ight Brace 6">
            <a:extLst>
              <a:ext uri="{FF2B5EF4-FFF2-40B4-BE49-F238E27FC236}">
                <a16:creationId xmlns:a16="http://schemas.microsoft.com/office/drawing/2014/main" id="{945AEE10-DED9-4FC8-B7BE-AC75E700E1D4}"/>
              </a:ext>
            </a:extLst>
          </p:cNvPr>
          <p:cNvSpPr/>
          <p:nvPr/>
        </p:nvSpPr>
        <p:spPr>
          <a:xfrm>
            <a:off x="4829175" y="2195166"/>
            <a:ext cx="152400" cy="657225"/>
          </a:xfrm>
          <a:prstGeom prst="rightBrace">
            <a:avLst>
              <a:gd name="adj1" fmla="val 0"/>
              <a:gd name="adj2" fmla="val 50000"/>
            </a:avLst>
          </a:prstGeom>
          <a:ln w="28575">
            <a:solidFill>
              <a:srgbClr val="5F929E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4880DE10-31FC-4792-9ACE-255D372B152B}"/>
              </a:ext>
            </a:extLst>
          </p:cNvPr>
          <p:cNvSpPr/>
          <p:nvPr/>
        </p:nvSpPr>
        <p:spPr>
          <a:xfrm>
            <a:off x="5019676" y="1150468"/>
            <a:ext cx="285750" cy="1806698"/>
          </a:xfrm>
          <a:prstGeom prst="leftBrace">
            <a:avLst>
              <a:gd name="adj1" fmla="val 8333"/>
              <a:gd name="adj2" fmla="val 75833"/>
            </a:avLst>
          </a:prstGeom>
          <a:ln w="28575">
            <a:solidFill>
              <a:srgbClr val="FAA4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556303-7030-40DF-A864-8C3D4006D452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0" b="48900"/>
          <a:stretch/>
        </p:blipFill>
        <p:spPr bwMode="auto">
          <a:xfrm>
            <a:off x="2484437" y="3957313"/>
            <a:ext cx="4689158" cy="1095721"/>
          </a:xfrm>
          <a:prstGeom prst="rect">
            <a:avLst/>
          </a:prstGeom>
          <a:noFill/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D37504C-70BD-4BC4-B8F4-74A7DA21FFD1}"/>
              </a:ext>
            </a:extLst>
          </p:cNvPr>
          <p:cNvSpPr txBox="1">
            <a:spLocks/>
          </p:cNvSpPr>
          <p:nvPr/>
        </p:nvSpPr>
        <p:spPr>
          <a:xfrm>
            <a:off x="1228726" y="5420477"/>
            <a:ext cx="7696200" cy="4953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0000"/>
              <a:buFont typeface="Wingdings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25E218-9565-4905-ADE2-1AC92CDC6377}"/>
              </a:ext>
            </a:extLst>
          </p:cNvPr>
          <p:cNvSpPr txBox="1"/>
          <p:nvPr/>
        </p:nvSpPr>
        <p:spPr>
          <a:xfrm>
            <a:off x="2479674" y="4987760"/>
            <a:ext cx="4675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Average Residential Customer Cost in 2030 – Sustained Policy Scenario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847D14F-445D-49D0-878C-50D9B2B36760}"/>
              </a:ext>
            </a:extLst>
          </p:cNvPr>
          <p:cNvSpPr txBox="1">
            <a:spLocks/>
          </p:cNvSpPr>
          <p:nvPr/>
        </p:nvSpPr>
        <p:spPr>
          <a:xfrm>
            <a:off x="868680" y="5324556"/>
            <a:ext cx="6766560" cy="13953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0000"/>
              <a:buFont typeface="Wingdings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indent="-91440">
              <a:spcBef>
                <a:spcPts val="200"/>
              </a:spcBef>
            </a:pPr>
            <a:r>
              <a:rPr lang="en-US" sz="1400" dirty="0"/>
              <a:t>Promote high efficiency building construction, such as </a:t>
            </a:r>
            <a:r>
              <a:rPr lang="en-US" sz="1400" b="1" dirty="0"/>
              <a:t>Passive House standards</a:t>
            </a:r>
            <a:r>
              <a:rPr lang="en-US" sz="1400" dirty="0"/>
              <a:t>, to further reduce energy demand from the thermal sector</a:t>
            </a:r>
          </a:p>
          <a:p>
            <a:pPr marL="91440" indent="-91440">
              <a:spcBef>
                <a:spcPts val="200"/>
              </a:spcBef>
            </a:pPr>
            <a:r>
              <a:rPr lang="en-US" sz="1400" dirty="0"/>
              <a:t>Promote fuel switching in the thermal sector from more expensive, higher carbon fuels to lower cost, lower carbon fuels such as </a:t>
            </a:r>
            <a:r>
              <a:rPr lang="en-US" sz="1400" b="1" dirty="0"/>
              <a:t>electric air source heat pumps and biofuels</a:t>
            </a:r>
          </a:p>
          <a:p>
            <a:pPr marL="91440" indent="-91440">
              <a:spcBef>
                <a:spcPts val="200"/>
              </a:spcBef>
            </a:pPr>
            <a:r>
              <a:rPr lang="en-US" sz="1400" dirty="0"/>
              <a:t>Invest in research and development for clean fuels, such as </a:t>
            </a:r>
            <a:r>
              <a:rPr lang="en-US" sz="1400" b="1" dirty="0"/>
              <a:t>renewable power-to-gas </a:t>
            </a:r>
            <a:r>
              <a:rPr lang="en-US" sz="1400" dirty="0"/>
              <a:t>and hydrogen that can utilize existing infrastructure and contribute to emission reductions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7487A-1C26-4C56-9742-406E9B601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 Gas in the Thermal Sector</a:t>
            </a:r>
            <a:br>
              <a:rPr lang="en-US" dirty="0"/>
            </a:br>
            <a:r>
              <a:rPr lang="en-US" sz="2000" dirty="0"/>
              <a:t>MA Comprehensive Energy Plan 2018 – Sustained Policies Scenario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6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228600"/>
            <a:ext cx="7857067" cy="762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New Construction: High Efficiency + Electrification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771E5A3-2596-403F-BA2A-16B416E1B915}"/>
              </a:ext>
            </a:extLst>
          </p:cNvPr>
          <p:cNvSpPr txBox="1">
            <a:spLocks/>
          </p:cNvSpPr>
          <p:nvPr/>
        </p:nvSpPr>
        <p:spPr>
          <a:xfrm>
            <a:off x="531588" y="897771"/>
            <a:ext cx="4810356" cy="54525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1800" dirty="0"/>
              <a:t>Mass Save® Passive House incentives: </a:t>
            </a:r>
          </a:p>
          <a:p>
            <a:pPr lvl="2"/>
            <a:r>
              <a:rPr lang="en-GB" sz="1600" dirty="0"/>
              <a:t>Pre-design, energy modelling cost shares</a:t>
            </a:r>
          </a:p>
          <a:p>
            <a:pPr lvl="2"/>
            <a:r>
              <a:rPr lang="en-GB" sz="1600" dirty="0"/>
              <a:t>Multi-family $3,000/unit, Low rise coming soon</a:t>
            </a:r>
          </a:p>
          <a:p>
            <a:pPr lvl="2"/>
            <a:r>
              <a:rPr lang="en-GB" sz="1600" dirty="0"/>
              <a:t>Training: Classroom, certification testing, webinars</a:t>
            </a:r>
          </a:p>
          <a:p>
            <a:pPr lvl="1"/>
            <a:r>
              <a:rPr lang="en-GB" sz="1800" dirty="0"/>
              <a:t>Mass Clean Energy Center grants $4,000/unit, eight projects</a:t>
            </a:r>
          </a:p>
          <a:p>
            <a:pPr lvl="1"/>
            <a:r>
              <a:rPr lang="en-GB" sz="1800" dirty="0"/>
              <a:t>Affordable housing: Passive House QAP points for low-income housing tax credits </a:t>
            </a:r>
          </a:p>
          <a:p>
            <a:pPr lvl="1"/>
            <a:r>
              <a:rPr lang="en-GB" sz="1800" dirty="0"/>
              <a:t>Renewable thermal (APS) multipliers for Passive House projects</a:t>
            </a:r>
          </a:p>
          <a:p>
            <a:pPr lvl="1"/>
            <a:r>
              <a:rPr lang="en-GB" sz="1800" dirty="0"/>
              <a:t>MEPA state greenhouse gas project review: Passive House commitments</a:t>
            </a:r>
          </a:p>
          <a:p>
            <a:pPr lvl="1"/>
            <a:r>
              <a:rPr lang="en-GB" sz="1800" dirty="0"/>
              <a:t>Considerations going forward:</a:t>
            </a:r>
          </a:p>
          <a:p>
            <a:pPr lvl="2"/>
            <a:r>
              <a:rPr lang="en-GB" sz="1600" dirty="0"/>
              <a:t>Expansion of Passive House strategies for commercial construction</a:t>
            </a:r>
          </a:p>
          <a:p>
            <a:pPr lvl="2"/>
            <a:r>
              <a:rPr lang="en-GB" sz="1600" dirty="0"/>
              <a:t>Alignment of incentives and codes</a:t>
            </a:r>
          </a:p>
          <a:p>
            <a:pPr lvl="2"/>
            <a:r>
              <a:rPr lang="en-GB" sz="1600" dirty="0"/>
              <a:t>Stretch code transition</a:t>
            </a:r>
          </a:p>
          <a:p>
            <a:pPr lvl="2"/>
            <a:endParaRPr lang="en-GB" sz="1400" dirty="0"/>
          </a:p>
          <a:p>
            <a:pPr marL="342891" lvl="1" indent="0">
              <a:buFont typeface="Arial"/>
              <a:buNone/>
            </a:pPr>
            <a:endParaRPr lang="en-GB" sz="2000" dirty="0"/>
          </a:p>
          <a:p>
            <a:pPr lvl="1"/>
            <a:endParaRPr lang="en-GB" sz="2000" dirty="0"/>
          </a:p>
          <a:p>
            <a:pPr marL="342891" lvl="1" indent="0">
              <a:buFont typeface="Arial"/>
              <a:buNone/>
            </a:pPr>
            <a:endParaRPr lang="en-GB" sz="2000" dirty="0"/>
          </a:p>
          <a:p>
            <a:pPr lvl="1"/>
            <a:endParaRPr lang="en-GB" sz="2000" dirty="0"/>
          </a:p>
          <a:p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84D4C6-0806-431D-9235-99BC0212A0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66" r="1006"/>
          <a:stretch/>
        </p:blipFill>
        <p:spPr>
          <a:xfrm>
            <a:off x="5445537" y="897771"/>
            <a:ext cx="2858792" cy="280758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B9FAA6C-9101-4808-8B69-4DDD5202FC16}"/>
              </a:ext>
            </a:extLst>
          </p:cNvPr>
          <p:cNvSpPr/>
          <p:nvPr/>
        </p:nvSpPr>
        <p:spPr>
          <a:xfrm>
            <a:off x="5287154" y="4157990"/>
            <a:ext cx="35605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Finch Cambridge - 98 Units Affordable Passive House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2D71B3C-7258-4B12-9B2D-7BB7291AF632}"/>
              </a:ext>
            </a:extLst>
          </p:cNvPr>
          <p:cNvGrpSpPr/>
          <p:nvPr/>
        </p:nvGrpSpPr>
        <p:grpSpPr>
          <a:xfrm>
            <a:off x="5765800" y="3671009"/>
            <a:ext cx="2459038" cy="2800830"/>
            <a:chOff x="-2723857" y="1834405"/>
            <a:chExt cx="3635375" cy="3189189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76FC027-F118-4EC1-8E98-68DE57378B2F}"/>
                </a:ext>
              </a:extLst>
            </p:cNvPr>
            <p:cNvSpPr/>
            <p:nvPr/>
          </p:nvSpPr>
          <p:spPr>
            <a:xfrm rot="16200000">
              <a:off x="-2062266" y="3039381"/>
              <a:ext cx="2680779" cy="1257026"/>
            </a:xfrm>
            <a:custGeom>
              <a:avLst/>
              <a:gdLst>
                <a:gd name="connsiteX0" fmla="*/ 0 w 1257025"/>
                <a:gd name="connsiteY0" fmla="*/ 0 h 2793729"/>
                <a:gd name="connsiteX1" fmla="*/ 1257025 w 1257025"/>
                <a:gd name="connsiteY1" fmla="*/ 0 h 2793729"/>
                <a:gd name="connsiteX2" fmla="*/ 1257025 w 1257025"/>
                <a:gd name="connsiteY2" fmla="*/ 2793729 h 2793729"/>
                <a:gd name="connsiteX3" fmla="*/ 0 w 1257025"/>
                <a:gd name="connsiteY3" fmla="*/ 2793729 h 2793729"/>
                <a:gd name="connsiteX4" fmla="*/ 0 w 1257025"/>
                <a:gd name="connsiteY4" fmla="*/ 0 h 2793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7025" h="2793729">
                  <a:moveTo>
                    <a:pt x="1257025" y="2"/>
                  </a:moveTo>
                  <a:lnTo>
                    <a:pt x="1257025" y="2793727"/>
                  </a:lnTo>
                  <a:lnTo>
                    <a:pt x="0" y="2793727"/>
                  </a:lnTo>
                  <a:lnTo>
                    <a:pt x="0" y="2"/>
                  </a:lnTo>
                  <a:lnTo>
                    <a:pt x="1257025" y="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383" tIns="899161" rIns="120016" bIns="57710" numCol="1" spcCol="1270" anchor="ctr" anchorCtr="0">
              <a:noAutofit/>
            </a:bodyPr>
            <a:lstStyle/>
            <a:p>
              <a:pPr marL="0" lvl="0" indent="0" algn="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kern="120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D051337-84D7-4543-A13A-D564AC7DEA5E}"/>
                </a:ext>
              </a:extLst>
            </p:cNvPr>
            <p:cNvSpPr/>
            <p:nvPr/>
          </p:nvSpPr>
          <p:spPr>
            <a:xfrm rot="16200000">
              <a:off x="-2761087" y="3686971"/>
              <a:ext cx="1331487" cy="1257026"/>
            </a:xfrm>
            <a:custGeom>
              <a:avLst/>
              <a:gdLst>
                <a:gd name="connsiteX0" fmla="*/ 0 w 1257025"/>
                <a:gd name="connsiteY0" fmla="*/ 0 h 3119766"/>
                <a:gd name="connsiteX1" fmla="*/ 1257025 w 1257025"/>
                <a:gd name="connsiteY1" fmla="*/ 0 h 3119766"/>
                <a:gd name="connsiteX2" fmla="*/ 1257025 w 1257025"/>
                <a:gd name="connsiteY2" fmla="*/ 3119766 h 3119766"/>
                <a:gd name="connsiteX3" fmla="*/ 0 w 1257025"/>
                <a:gd name="connsiteY3" fmla="*/ 3119766 h 3119766"/>
                <a:gd name="connsiteX4" fmla="*/ 0 w 1257025"/>
                <a:gd name="connsiteY4" fmla="*/ 0 h 3119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7025" h="3119766">
                  <a:moveTo>
                    <a:pt x="1257025" y="1"/>
                  </a:moveTo>
                  <a:lnTo>
                    <a:pt x="1257025" y="3119765"/>
                  </a:lnTo>
                  <a:lnTo>
                    <a:pt x="0" y="3119765"/>
                  </a:lnTo>
                  <a:lnTo>
                    <a:pt x="0" y="1"/>
                  </a:lnTo>
                  <a:lnTo>
                    <a:pt x="1257025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1986" tIns="899161" rIns="120016" bIns="57708" numCol="1" spcCol="1270" anchor="ctr" anchorCtr="0">
              <a:noAutofit/>
            </a:bodyPr>
            <a:lstStyle/>
            <a:p>
              <a:pPr marL="0" lvl="0" indent="0" algn="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kern="120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1025059-53E9-4A1B-88AC-45BC1AA9328F}"/>
                </a:ext>
              </a:extLst>
            </p:cNvPr>
            <p:cNvSpPr/>
            <p:nvPr/>
          </p:nvSpPr>
          <p:spPr>
            <a:xfrm>
              <a:off x="-2723857" y="1834405"/>
              <a:ext cx="892488" cy="3189189"/>
            </a:xfrm>
            <a:custGeom>
              <a:avLst/>
              <a:gdLst>
                <a:gd name="connsiteX0" fmla="*/ 0 w 892488"/>
                <a:gd name="connsiteY0" fmla="*/ 0 h 3189189"/>
                <a:gd name="connsiteX1" fmla="*/ 892488 w 892488"/>
                <a:gd name="connsiteY1" fmla="*/ 0 h 3189189"/>
                <a:gd name="connsiteX2" fmla="*/ 892488 w 892488"/>
                <a:gd name="connsiteY2" fmla="*/ 3189189 h 3189189"/>
                <a:gd name="connsiteX3" fmla="*/ 0 w 892488"/>
                <a:gd name="connsiteY3" fmla="*/ 3189189 h 3189189"/>
                <a:gd name="connsiteX4" fmla="*/ 0 w 892488"/>
                <a:gd name="connsiteY4" fmla="*/ 0 h 3189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2488" h="3189189">
                  <a:moveTo>
                    <a:pt x="0" y="0"/>
                  </a:moveTo>
                  <a:lnTo>
                    <a:pt x="892488" y="0"/>
                  </a:lnTo>
                  <a:lnTo>
                    <a:pt x="892488" y="3189189"/>
                  </a:lnTo>
                  <a:lnTo>
                    <a:pt x="0" y="318918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600" kern="120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600" kern="120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BE40C5F-BAE5-49F9-84D4-F8E78FA3A168}"/>
                </a:ext>
              </a:extLst>
            </p:cNvPr>
            <p:cNvSpPr/>
            <p:nvPr/>
          </p:nvSpPr>
          <p:spPr>
            <a:xfrm>
              <a:off x="-1350390" y="2214556"/>
              <a:ext cx="892488" cy="2809037"/>
            </a:xfrm>
            <a:custGeom>
              <a:avLst/>
              <a:gdLst>
                <a:gd name="connsiteX0" fmla="*/ 0 w 892488"/>
                <a:gd name="connsiteY0" fmla="*/ 0 h 2809037"/>
                <a:gd name="connsiteX1" fmla="*/ 892488 w 892488"/>
                <a:gd name="connsiteY1" fmla="*/ 0 h 2809037"/>
                <a:gd name="connsiteX2" fmla="*/ 892488 w 892488"/>
                <a:gd name="connsiteY2" fmla="*/ 2809037 h 2809037"/>
                <a:gd name="connsiteX3" fmla="*/ 0 w 892488"/>
                <a:gd name="connsiteY3" fmla="*/ 2809037 h 2809037"/>
                <a:gd name="connsiteX4" fmla="*/ 0 w 892488"/>
                <a:gd name="connsiteY4" fmla="*/ 0 h 2809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2488" h="2809037">
                  <a:moveTo>
                    <a:pt x="0" y="0"/>
                  </a:moveTo>
                  <a:lnTo>
                    <a:pt x="892488" y="0"/>
                  </a:lnTo>
                  <a:lnTo>
                    <a:pt x="892488" y="2809037"/>
                  </a:lnTo>
                  <a:lnTo>
                    <a:pt x="0" y="280903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600" kern="120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600" kern="120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9DF39F5-E3F3-43A5-B6A2-291452FE8F65}"/>
                </a:ext>
              </a:extLst>
            </p:cNvPr>
            <p:cNvSpPr/>
            <p:nvPr/>
          </p:nvSpPr>
          <p:spPr>
            <a:xfrm>
              <a:off x="19030" y="2617989"/>
              <a:ext cx="892488" cy="2405605"/>
            </a:xfrm>
            <a:custGeom>
              <a:avLst/>
              <a:gdLst>
                <a:gd name="connsiteX0" fmla="*/ 0 w 892488"/>
                <a:gd name="connsiteY0" fmla="*/ 0 h 2405605"/>
                <a:gd name="connsiteX1" fmla="*/ 892488 w 892488"/>
                <a:gd name="connsiteY1" fmla="*/ 0 h 2405605"/>
                <a:gd name="connsiteX2" fmla="*/ 892488 w 892488"/>
                <a:gd name="connsiteY2" fmla="*/ 2405605 h 2405605"/>
                <a:gd name="connsiteX3" fmla="*/ 0 w 892488"/>
                <a:gd name="connsiteY3" fmla="*/ 2405605 h 2405605"/>
                <a:gd name="connsiteX4" fmla="*/ 0 w 892488"/>
                <a:gd name="connsiteY4" fmla="*/ 0 h 2405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2488" h="2405605">
                  <a:moveTo>
                    <a:pt x="0" y="0"/>
                  </a:moveTo>
                  <a:lnTo>
                    <a:pt x="892488" y="0"/>
                  </a:lnTo>
                  <a:lnTo>
                    <a:pt x="892488" y="2405605"/>
                  </a:lnTo>
                  <a:lnTo>
                    <a:pt x="0" y="240560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600" kern="1200"/>
            </a:p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600" kern="120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F851ECC-DEA6-45F5-9B07-27FDF80C725D}"/>
              </a:ext>
            </a:extLst>
          </p:cNvPr>
          <p:cNvSpPr txBox="1"/>
          <p:nvPr/>
        </p:nvSpPr>
        <p:spPr>
          <a:xfrm>
            <a:off x="5389562" y="3796286"/>
            <a:ext cx="2459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Committed Units in MA</a:t>
            </a:r>
          </a:p>
        </p:txBody>
      </p:sp>
      <p:pic>
        <p:nvPicPr>
          <p:cNvPr id="17" name="Graphic 16" descr="House">
            <a:extLst>
              <a:ext uri="{FF2B5EF4-FFF2-40B4-BE49-F238E27FC236}">
                <a16:creationId xmlns:a16="http://schemas.microsoft.com/office/drawing/2014/main" id="{9BFB4264-8CBC-483E-8721-D3D0DFE50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14824" y="5452467"/>
            <a:ext cx="501184" cy="5011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844CF4F-AD12-4D5E-B0AA-6C50DD7206D7}"/>
              </a:ext>
            </a:extLst>
          </p:cNvPr>
          <p:cNvSpPr txBox="1"/>
          <p:nvPr/>
        </p:nvSpPr>
        <p:spPr>
          <a:xfrm>
            <a:off x="5851018" y="5234617"/>
            <a:ext cx="74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2018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44B519-24F0-41D5-A787-CFA982A55C5A}"/>
              </a:ext>
            </a:extLst>
          </p:cNvPr>
          <p:cNvSpPr txBox="1"/>
          <p:nvPr/>
        </p:nvSpPr>
        <p:spPr>
          <a:xfrm>
            <a:off x="5720709" y="5918902"/>
            <a:ext cx="848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100</a:t>
            </a:r>
            <a:r>
              <a:rPr lang="en-US" sz="1400" dirty="0"/>
              <a:t> Units</a:t>
            </a:r>
          </a:p>
        </p:txBody>
      </p:sp>
      <p:pic>
        <p:nvPicPr>
          <p:cNvPr id="20" name="Graphic 19" descr="City">
            <a:extLst>
              <a:ext uri="{FF2B5EF4-FFF2-40B4-BE49-F238E27FC236}">
                <a16:creationId xmlns:a16="http://schemas.microsoft.com/office/drawing/2014/main" id="{9DDE6450-FFD8-4BB7-B08D-47BFA91554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0782" y="4348331"/>
            <a:ext cx="804335" cy="94964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F5A125B-E7D0-44E7-8F81-1FFC382943AA}"/>
              </a:ext>
            </a:extLst>
          </p:cNvPr>
          <p:cNvSpPr txBox="1"/>
          <p:nvPr/>
        </p:nvSpPr>
        <p:spPr>
          <a:xfrm>
            <a:off x="6778487" y="4112863"/>
            <a:ext cx="1113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2020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DD12D9-597A-4F9B-8EEA-E4B9E7CACED5}"/>
              </a:ext>
            </a:extLst>
          </p:cNvPr>
          <p:cNvSpPr txBox="1"/>
          <p:nvPr/>
        </p:nvSpPr>
        <p:spPr>
          <a:xfrm>
            <a:off x="6640243" y="5362222"/>
            <a:ext cx="984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/>
              <a:t>4,300</a:t>
            </a:r>
            <a:r>
              <a:rPr lang="en-US" sz="1400" dirty="0"/>
              <a:t> Units </a:t>
            </a:r>
            <a:endParaRPr lang="en-US" sz="1100" dirty="0"/>
          </a:p>
          <a:p>
            <a:pPr algn="ctr"/>
            <a:r>
              <a:rPr lang="en-US" sz="1100" i="1" dirty="0"/>
              <a:t>Includes 1,700 affordable</a:t>
            </a:r>
            <a:endParaRPr lang="en-US" sz="1400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13D5ED-54C8-444B-B559-275B97EB8445}"/>
              </a:ext>
            </a:extLst>
          </p:cNvPr>
          <p:cNvSpPr/>
          <p:nvPr/>
        </p:nvSpPr>
        <p:spPr>
          <a:xfrm>
            <a:off x="5619107" y="3456801"/>
            <a:ext cx="26474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>
                <a:solidFill>
                  <a:schemeClr val="bg1"/>
                </a:solidFill>
              </a:rPr>
              <a:t>Finch Cambridge - 98 Units Affordable 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62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Existing Buildings: Efficiency Paired with Fuel Switching &amp; Strategic Electrification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3AEFD2B-AD38-4E70-AEBE-283762FEE0EC}"/>
              </a:ext>
            </a:extLst>
          </p:cNvPr>
          <p:cNvSpPr/>
          <p:nvPr/>
        </p:nvSpPr>
        <p:spPr>
          <a:xfrm>
            <a:off x="990600" y="1752600"/>
            <a:ext cx="1828800" cy="1828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Mass CEC Rebates</a:t>
            </a: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2EA8EF04-8C30-4B21-AF6B-F0AE9A6148E7}"/>
              </a:ext>
            </a:extLst>
          </p:cNvPr>
          <p:cNvSpPr/>
          <p:nvPr/>
        </p:nvSpPr>
        <p:spPr>
          <a:xfrm>
            <a:off x="2982022" y="1752600"/>
            <a:ext cx="3840480" cy="1371600"/>
          </a:xfrm>
          <a:prstGeom prst="chevron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Mass Save Incentives </a:t>
            </a:r>
            <a:r>
              <a:rPr lang="en-US" sz="1600" dirty="0">
                <a:solidFill>
                  <a:schemeClr val="bg1"/>
                </a:solidFill>
              </a:rPr>
              <a:t>for customers to fuel switch to air source heat pumps and other renewable heating options</a:t>
            </a:r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3D12EECF-0F1F-4CC8-B4C9-DBD995A53E86}"/>
              </a:ext>
            </a:extLst>
          </p:cNvPr>
          <p:cNvSpPr/>
          <p:nvPr/>
        </p:nvSpPr>
        <p:spPr>
          <a:xfrm>
            <a:off x="2982022" y="3238500"/>
            <a:ext cx="3840480" cy="1371600"/>
          </a:xfrm>
          <a:prstGeom prst="chevron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DOER </a:t>
            </a:r>
            <a:r>
              <a:rPr lang="en-US" b="1" dirty="0" err="1">
                <a:solidFill>
                  <a:schemeClr val="bg1"/>
                </a:solidFill>
              </a:rPr>
              <a:t>HomeMVP</a:t>
            </a:r>
            <a:r>
              <a:rPr lang="en-US" b="1" dirty="0">
                <a:solidFill>
                  <a:schemeClr val="bg1"/>
                </a:solidFill>
              </a:rPr>
              <a:t> Pilot </a:t>
            </a:r>
            <a:r>
              <a:rPr lang="en-US" sz="1600" dirty="0">
                <a:solidFill>
                  <a:schemeClr val="bg1"/>
                </a:solidFill>
              </a:rPr>
              <a:t>with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performance-based incentives for insulation and heat pumps</a:t>
            </a:r>
          </a:p>
        </p:txBody>
      </p:sp>
      <p:sp>
        <p:nvSpPr>
          <p:cNvPr id="16" name="Arrow: Chevron 15">
            <a:extLst>
              <a:ext uri="{FF2B5EF4-FFF2-40B4-BE49-F238E27FC236}">
                <a16:creationId xmlns:a16="http://schemas.microsoft.com/office/drawing/2014/main" id="{CA50407D-9F36-48F0-BE01-330E720A43F5}"/>
              </a:ext>
            </a:extLst>
          </p:cNvPr>
          <p:cNvSpPr/>
          <p:nvPr/>
        </p:nvSpPr>
        <p:spPr>
          <a:xfrm>
            <a:off x="2982022" y="4724400"/>
            <a:ext cx="3840480" cy="1371600"/>
          </a:xfrm>
          <a:prstGeom prst="chevron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MassCEC</a:t>
            </a:r>
            <a:r>
              <a:rPr lang="en-US" b="1" dirty="0">
                <a:solidFill>
                  <a:schemeClr val="bg1"/>
                </a:solidFill>
              </a:rPr>
              <a:t> Whole Home Pilot </a:t>
            </a:r>
            <a:r>
              <a:rPr lang="en-US" sz="1600" dirty="0">
                <a:solidFill>
                  <a:schemeClr val="bg1"/>
                </a:solidFill>
              </a:rPr>
              <a:t>for full gas to electric conversions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86047A-9120-4B82-8E11-100871B3C654}"/>
              </a:ext>
            </a:extLst>
          </p:cNvPr>
          <p:cNvSpPr/>
          <p:nvPr/>
        </p:nvSpPr>
        <p:spPr>
          <a:xfrm>
            <a:off x="6987511" y="1752600"/>
            <a:ext cx="1828800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/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dirty="0"/>
              <a:t>Re-assessing new fossil fuel system incentives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dirty="0"/>
              <a:t>Electrification of gas-heated homes / businesses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dirty="0"/>
              <a:t>Economics for customers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B7B4B6-ED46-48FB-986E-2DF6D1BA9D1F}"/>
              </a:ext>
            </a:extLst>
          </p:cNvPr>
          <p:cNvSpPr/>
          <p:nvPr/>
        </p:nvSpPr>
        <p:spPr>
          <a:xfrm>
            <a:off x="1343180" y="1066800"/>
            <a:ext cx="11236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i="1" u="sng" dirty="0">
                <a:solidFill>
                  <a:srgbClr val="008000"/>
                </a:solidFill>
              </a:rPr>
              <a:t>PAST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B64E3A-9F1F-4A2A-96A5-00A2206CB158}"/>
              </a:ext>
            </a:extLst>
          </p:cNvPr>
          <p:cNvSpPr/>
          <p:nvPr/>
        </p:nvSpPr>
        <p:spPr>
          <a:xfrm>
            <a:off x="3961780" y="1066800"/>
            <a:ext cx="1880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i="1" u="sng" dirty="0">
                <a:solidFill>
                  <a:srgbClr val="008000"/>
                </a:solidFill>
              </a:rPr>
              <a:t>PRESENT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94B9AA-98C2-401D-8C0A-D52D1CF95188}"/>
              </a:ext>
            </a:extLst>
          </p:cNvPr>
          <p:cNvSpPr/>
          <p:nvPr/>
        </p:nvSpPr>
        <p:spPr>
          <a:xfrm>
            <a:off x="7045747" y="1066800"/>
            <a:ext cx="1712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i="1" u="sng" dirty="0">
                <a:solidFill>
                  <a:srgbClr val="008000"/>
                </a:solidFill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428719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 Additional Pathways for Decarbonization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9B0AE8D-7935-4579-8BB0-FE6603F366F3}"/>
              </a:ext>
            </a:extLst>
          </p:cNvPr>
          <p:cNvSpPr txBox="1">
            <a:spLocks/>
          </p:cNvSpPr>
          <p:nvPr/>
        </p:nvSpPr>
        <p:spPr>
          <a:xfrm>
            <a:off x="894121" y="1314177"/>
            <a:ext cx="83058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/>
          </a:p>
          <a:p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87BEC2E-549B-4231-8D85-C1C35255BE78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305800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5E0F7E-DF70-4370-8CBE-A5A1541E97D4}"/>
              </a:ext>
            </a:extLst>
          </p:cNvPr>
          <p:cNvSpPr txBox="1">
            <a:spLocks/>
          </p:cNvSpPr>
          <p:nvPr/>
        </p:nvSpPr>
        <p:spPr>
          <a:xfrm>
            <a:off x="914400" y="10668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lnSpc>
                <a:spcPct val="90000"/>
              </a:lnSpc>
              <a:spcBef>
                <a:spcPts val="1200"/>
              </a:spcBef>
            </a:pPr>
            <a:r>
              <a:rPr lang="en-US" sz="1800" b="1" dirty="0"/>
              <a:t>Renewable Natural Gas</a:t>
            </a:r>
          </a:p>
          <a:p>
            <a:pPr marL="640080" lvl="1" indent="-182880">
              <a:lnSpc>
                <a:spcPct val="90000"/>
              </a:lnSpc>
              <a:spcBef>
                <a:spcPts val="600"/>
              </a:spcBef>
            </a:pPr>
            <a:r>
              <a:rPr lang="en-US" sz="1700" dirty="0"/>
              <a:t>Organic waste feedstocks are necessary for lifecycle greenhouse gas emission savings to be realized</a:t>
            </a:r>
            <a:endParaRPr lang="en-US" sz="1700" dirty="0">
              <a:cs typeface="Calibri"/>
            </a:endParaRPr>
          </a:p>
          <a:p>
            <a:pPr marL="640080" lvl="1" indent="-182880">
              <a:lnSpc>
                <a:spcPct val="90000"/>
              </a:lnSpc>
              <a:spcBef>
                <a:spcPts val="600"/>
              </a:spcBef>
            </a:pPr>
            <a:r>
              <a:rPr lang="en-US" sz="1700" dirty="0"/>
              <a:t>There are limits on the availability of renewable natural gas due to the availability of organic waste feedstocks</a:t>
            </a:r>
            <a:endParaRPr lang="en-US" sz="1700" dirty="0">
              <a:cs typeface="Calibri"/>
            </a:endParaRPr>
          </a:p>
          <a:p>
            <a:pPr marL="640080" lvl="1" indent="-182880">
              <a:lnSpc>
                <a:spcPct val="90000"/>
              </a:lnSpc>
              <a:spcBef>
                <a:spcPts val="600"/>
              </a:spcBef>
            </a:pPr>
            <a:r>
              <a:rPr lang="en-US" sz="1700" dirty="0">
                <a:ea typeface="+mn-lt"/>
                <a:cs typeface="+mn-lt"/>
              </a:rPr>
              <a:t>Combustion of renewable natural gas will still result in greenhouse gas emissions and must be overcome to address Net Zero by 2050 target</a:t>
            </a:r>
          </a:p>
          <a:p>
            <a:pPr marL="274320" indent="-274320">
              <a:lnSpc>
                <a:spcPct val="90000"/>
              </a:lnSpc>
              <a:spcBef>
                <a:spcPts val="1200"/>
              </a:spcBef>
            </a:pPr>
            <a:r>
              <a:rPr lang="en-US" sz="1800" b="1" dirty="0"/>
              <a:t>Geothermal</a:t>
            </a:r>
          </a:p>
          <a:p>
            <a:pPr marL="640080" lvl="1" indent="-182880">
              <a:lnSpc>
                <a:spcPct val="90000"/>
              </a:lnSpc>
              <a:spcBef>
                <a:spcPts val="1200"/>
              </a:spcBef>
            </a:pPr>
            <a:r>
              <a:rPr lang="en-US" sz="1700" dirty="0">
                <a:cs typeface="Calibri"/>
              </a:rPr>
              <a:t>Technology is proven but questions remain on the best approach to incorporate into utility model (i.e., rate design, maximize benefits, customer class, etc.)</a:t>
            </a:r>
          </a:p>
          <a:p>
            <a:pPr marL="274320" indent="-274320">
              <a:lnSpc>
                <a:spcPct val="90000"/>
              </a:lnSpc>
              <a:spcBef>
                <a:spcPts val="1200"/>
              </a:spcBef>
            </a:pPr>
            <a:r>
              <a:rPr lang="en-US" sz="1800" b="1" dirty="0"/>
              <a:t>Hydrogen</a:t>
            </a:r>
          </a:p>
          <a:p>
            <a:pPr marL="640080" lvl="1" indent="-182880">
              <a:lnSpc>
                <a:spcPct val="90000"/>
              </a:lnSpc>
              <a:spcBef>
                <a:spcPts val="1200"/>
              </a:spcBef>
            </a:pPr>
            <a:r>
              <a:rPr lang="en-US" sz="1700" dirty="0">
                <a:cs typeface="Calibri"/>
              </a:rPr>
              <a:t>Greenhouse gas emission savings are dictated by the source of the electricity used to generate the hydrogen</a:t>
            </a:r>
          </a:p>
          <a:p>
            <a:pPr marL="640080" lvl="1" indent="-182880">
              <a:lnSpc>
                <a:spcPct val="90000"/>
              </a:lnSpc>
              <a:spcBef>
                <a:spcPts val="1200"/>
              </a:spcBef>
            </a:pPr>
            <a:r>
              <a:rPr lang="en-US" sz="1700" dirty="0">
                <a:cs typeface="Calibri"/>
              </a:rPr>
              <a:t>Existing infrastructure is limited to a 20% blend</a:t>
            </a:r>
          </a:p>
          <a:p>
            <a:pPr marL="640080" lvl="1" indent="-182880">
              <a:lnSpc>
                <a:spcPct val="90000"/>
              </a:lnSpc>
              <a:spcBef>
                <a:spcPts val="1200"/>
              </a:spcBef>
            </a:pPr>
            <a:r>
              <a:rPr lang="en-US" sz="1700" dirty="0">
                <a:cs typeface="Calibri"/>
              </a:rPr>
              <a:t>Higher costs and safety concerns would need to be addressed for wider distribution </a:t>
            </a:r>
          </a:p>
          <a:p>
            <a:pPr marL="640080" lvl="1" indent="-182880">
              <a:lnSpc>
                <a:spcPct val="90000"/>
              </a:lnSpc>
              <a:spcBef>
                <a:spcPts val="1200"/>
              </a:spcBef>
            </a:pPr>
            <a:r>
              <a:rPr lang="en-US" sz="1700" dirty="0">
                <a:cs typeface="Calibri"/>
              </a:rPr>
              <a:t>Opportunity for energy storage use at on-site facilities</a:t>
            </a:r>
          </a:p>
        </p:txBody>
      </p:sp>
    </p:spTree>
    <p:extLst>
      <p:ext uri="{BB962C8B-B14F-4D97-AF65-F5344CB8AC3E}">
        <p14:creationId xmlns:p14="http://schemas.microsoft.com/office/powerpoint/2010/main" val="198160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152400" y="6324602"/>
            <a:ext cx="609600" cy="365125"/>
          </a:xfrm>
        </p:spPr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0956B15-76BE-4BF6-89E8-F1DD21C0FF1E}"/>
              </a:ext>
            </a:extLst>
          </p:cNvPr>
          <p:cNvSpPr txBox="1">
            <a:spLocks/>
          </p:cNvSpPr>
          <p:nvPr/>
        </p:nvSpPr>
        <p:spPr>
          <a:xfrm>
            <a:off x="76200" y="1168400"/>
            <a:ext cx="8780463" cy="483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marL="0" indent="0" algn="ctr">
              <a:buFont typeface="Arial" pitchFamily="34" charset="0"/>
              <a:buNone/>
            </a:pPr>
            <a:r>
              <a:rPr lang="en-US" sz="4800" b="1" kern="0" cap="small" dirty="0">
                <a:solidFill>
                  <a:srgbClr val="1F497D"/>
                </a:solidFill>
                <a:ea typeface="+mj-ea"/>
                <a:cs typeface="Aharoni" pitchFamily="2" charset="-79"/>
              </a:rPr>
              <a:t>THANK YOU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148B1D-EF01-4D67-8C33-C66CF542DB9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b="656"/>
          <a:stretch>
            <a:fillRect/>
          </a:stretch>
        </p:blipFill>
        <p:spPr>
          <a:xfrm>
            <a:off x="3048000" y="1676400"/>
            <a:ext cx="2819400" cy="199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713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0414cfea-8f0e-448b-be2d-76065ce1a6b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ABE31071780243B2E68C5BEE851FF0" ma:contentTypeVersion="9" ma:contentTypeDescription="Create a new document." ma:contentTypeScope="" ma:versionID="a6c2be3d3ac8a95366d8fc2bbcd9c621">
  <xsd:schema xmlns:xsd="http://www.w3.org/2001/XMLSchema" xmlns:xs="http://www.w3.org/2001/XMLSchema" xmlns:p="http://schemas.microsoft.com/office/2006/metadata/properties" xmlns:ns3="8f2fdac3-5421-455f-b4e4-df6141b3176a" xmlns:ns4="6d1ab2f6-91f9-4f14-952a-3f3eb0d68341" targetNamespace="http://schemas.microsoft.com/office/2006/metadata/properties" ma:root="true" ma:fieldsID="37585470e9b471ce4cea156297fcfad7" ns3:_="" ns4:_="">
    <xsd:import namespace="8f2fdac3-5421-455f-b4e4-df6141b3176a"/>
    <xsd:import namespace="6d1ab2f6-91f9-4f14-952a-3f3eb0d68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fdac3-5421-455f-b4e4-df6141b317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ab2f6-91f9-4f14-952a-3f3eb0d68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0A7AED-5E6D-42C6-A4A5-4D5E3C77DBCD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8f2fdac3-5421-455f-b4e4-df6141b3176a"/>
    <ds:schemaRef ds:uri="http://schemas.microsoft.com/office/2006/documentManagement/types"/>
    <ds:schemaRef ds:uri="http://schemas.openxmlformats.org/package/2006/metadata/core-properties"/>
    <ds:schemaRef ds:uri="6d1ab2f6-91f9-4f14-952a-3f3eb0d683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9236AE-2673-4379-95C2-F78E97049C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A1A06E-9F66-469B-A768-61C984DF3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2fdac3-5421-455f-b4e4-df6141b3176a"/>
    <ds:schemaRef ds:uri="6d1ab2f6-91f9-4f14-952a-3f3eb0d68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30294</TotalTime>
  <Words>446</Words>
  <Application>Microsoft Office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Custom Design</vt:lpstr>
      <vt:lpstr>Natural Gas, a Decarbonized Future, and DOER’s Policy Priorities  June 12, 2020</vt:lpstr>
      <vt:lpstr>What is Net Zero?</vt:lpstr>
      <vt:lpstr>Massachusetts Natural Gas Demand</vt:lpstr>
      <vt:lpstr>Natural Gas in the Thermal Sector MA Comprehensive Energy Plan 2018 – Sustained Policies Scenario</vt:lpstr>
      <vt:lpstr>New Construction: High Efficiency + Electrification</vt:lpstr>
      <vt:lpstr>Existing Buildings: Efficiency Paired with Fuel Switching &amp; Strategic Electrification</vt:lpstr>
      <vt:lpstr> Additional Pathways for Decarbonization</vt:lpstr>
      <vt:lpstr>PowerPoint Presentation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rrizzo</dc:creator>
  <cp:lastModifiedBy>Noreen, Eric (ENE)</cp:lastModifiedBy>
  <cp:revision>1127</cp:revision>
  <cp:lastPrinted>2020-03-13T20:07:44Z</cp:lastPrinted>
  <dcterms:created xsi:type="dcterms:W3CDTF">2013-02-26T15:34:29Z</dcterms:created>
  <dcterms:modified xsi:type="dcterms:W3CDTF">2020-06-10T15:23:34Z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0x010100D7ABE31071780243B2E68C5BEE851FF0</vt:lpwstr>
  </property>
</Properties>
</file>